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uli"/>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
      <p:font typeface="Lexend Deca"/>
      <p:regular r:id="rId34"/>
    </p:embeddedFont>
    <p:embeddedFont>
      <p:font typeface="Muli Light"/>
      <p:regular r:id="rId35"/>
      <p:bold r:id="rId36"/>
      <p:italic r:id="rId37"/>
      <p:boldItalic r:id="rId38"/>
    </p:embeddedFont>
    <p:embeddedFont>
      <p:font typeface="Muli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uliExtraBold-boldItalic.fntdata"/><Relationship Id="rId20" Type="http://schemas.openxmlformats.org/officeDocument/2006/relationships/slide" Target="slides/slide15.xml"/><Relationship Id="rId22" Type="http://schemas.openxmlformats.org/officeDocument/2006/relationships/font" Target="fonts/Muli-regular.fntdata"/><Relationship Id="rId21" Type="http://schemas.openxmlformats.org/officeDocument/2006/relationships/slide" Target="slides/slide16.xml"/><Relationship Id="rId24" Type="http://schemas.openxmlformats.org/officeDocument/2006/relationships/font" Target="fonts/Muli-italic.fntdata"/><Relationship Id="rId23" Type="http://schemas.openxmlformats.org/officeDocument/2006/relationships/font" Target="fonts/Muli-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Muli-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uliLight-regular.fntdata"/><Relationship Id="rId12" Type="http://schemas.openxmlformats.org/officeDocument/2006/relationships/slide" Target="slides/slide7.xml"/><Relationship Id="rId34" Type="http://schemas.openxmlformats.org/officeDocument/2006/relationships/font" Target="fonts/LexendDeca-regular.fntdata"/><Relationship Id="rId15" Type="http://schemas.openxmlformats.org/officeDocument/2006/relationships/slide" Target="slides/slide10.xml"/><Relationship Id="rId37" Type="http://schemas.openxmlformats.org/officeDocument/2006/relationships/font" Target="fonts/MuliLight-italic.fntdata"/><Relationship Id="rId14" Type="http://schemas.openxmlformats.org/officeDocument/2006/relationships/slide" Target="slides/slide9.xml"/><Relationship Id="rId36" Type="http://schemas.openxmlformats.org/officeDocument/2006/relationships/font" Target="fonts/MuliLight-bold.fntdata"/><Relationship Id="rId17" Type="http://schemas.openxmlformats.org/officeDocument/2006/relationships/slide" Target="slides/slide12.xml"/><Relationship Id="rId39" Type="http://schemas.openxmlformats.org/officeDocument/2006/relationships/font" Target="fonts/MuliExtraBold-bold.fntdata"/><Relationship Id="rId16" Type="http://schemas.openxmlformats.org/officeDocument/2006/relationships/slide" Target="slides/slide11.xml"/><Relationship Id="rId38" Type="http://schemas.openxmlformats.org/officeDocument/2006/relationships/font" Target="fonts/Muli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keh.pydata.org/en/latest/docs/gallery.html" TargetMode="External"/><Relationship Id="rId3" Type="http://schemas.openxmlformats.org/officeDocument/2006/relationships/hyperlink" Target="https://bokeh.pydata.org/en/latest/docs/user_guide/quickstart.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bokeh.org/en/latest/docs/user_guide/server.html#purpose" TargetMode="External"/><Relationship Id="rId3" Type="http://schemas.openxmlformats.org/officeDocument/2006/relationships/hyperlink" Target="https://docs.bokeh.org/en/latest/docs/user_guide/concepts.html#userguide-concept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b-binder.mybinder.ovh/user/bokeh-bokeh-notebooks-2ckkcbif/notebooks/tutorial/A1%20-%20Models%20and%20Primitives.ipynb"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6-reasons-i-love-bokeh-for-data-exploration-with-python-a778a2086a95"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33593a434_0_2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33593a434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2c957c5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2c957c5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Pipenv shell to create an virtual environment.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33593a434_0_2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33593a434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2c957c5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2c957c5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https://bokeh.pydata.org/en/latest/docs/gallery.html</a:t>
            </a:r>
            <a:endParaRPr/>
          </a:p>
          <a:p>
            <a:pPr indent="0" lvl="0" marL="0" rtl="0" algn="l">
              <a:spcBef>
                <a:spcPts val="0"/>
              </a:spcBef>
              <a:spcAft>
                <a:spcPts val="0"/>
              </a:spcAft>
              <a:buNone/>
            </a:pPr>
            <a:r>
              <a:rPr lang="en" u="sng">
                <a:solidFill>
                  <a:schemeClr val="hlink"/>
                </a:solidFill>
                <a:hlinkClick r:id="rId3"/>
              </a:rPr>
              <a:t>https://bokeh.pydata.org/en/latest/docs/user_guide/quickstart.html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33593a434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33593a434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3361aeba1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3361aeb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3361aeb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3361aeb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2c957c5d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2c957c5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1c39a7e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1c39a7e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222222"/>
                </a:solidFill>
                <a:highlight>
                  <a:srgbClr val="FFFFFF"/>
                </a:highlight>
                <a:latin typeface="Roboto"/>
                <a:ea typeface="Roboto"/>
                <a:cs typeface="Roboto"/>
                <a:sym typeface="Roboto"/>
              </a:rPr>
              <a:t>Bokeh prides itself on being a library for </a:t>
            </a:r>
            <a:r>
              <a:rPr i="1" lang="en" sz="1350">
                <a:solidFill>
                  <a:srgbClr val="222222"/>
                </a:solidFill>
                <a:highlight>
                  <a:srgbClr val="FFFFFF"/>
                </a:highlight>
                <a:latin typeface="Roboto"/>
                <a:ea typeface="Roboto"/>
                <a:cs typeface="Roboto"/>
                <a:sym typeface="Roboto"/>
              </a:rPr>
              <a:t>interactive</a:t>
            </a:r>
            <a:r>
              <a:rPr lang="en" sz="1350">
                <a:solidFill>
                  <a:srgbClr val="222222"/>
                </a:solidFill>
                <a:highlight>
                  <a:srgbClr val="FFFFFF"/>
                </a:highlight>
                <a:latin typeface="Roboto"/>
                <a:ea typeface="Roboto"/>
                <a:cs typeface="Roboto"/>
                <a:sym typeface="Roboto"/>
              </a:rPr>
              <a:t> data visualization.</a:t>
            </a:r>
            <a:endParaRPr sz="1350">
              <a:solidFill>
                <a:srgbClr val="222222"/>
              </a:solidFill>
              <a:highlight>
                <a:srgbClr val="FFFFFF"/>
              </a:highlight>
              <a:latin typeface="Roboto"/>
              <a:ea typeface="Roboto"/>
              <a:cs typeface="Roboto"/>
              <a:sym typeface="Roboto"/>
            </a:endParaRPr>
          </a:p>
          <a:p>
            <a:pPr indent="0" lvl="0" marL="0" rtl="0" algn="l">
              <a:lnSpc>
                <a:spcPct val="115000"/>
              </a:lnSpc>
              <a:spcBef>
                <a:spcPts val="1400"/>
              </a:spcBef>
              <a:spcAft>
                <a:spcPts val="0"/>
              </a:spcAft>
              <a:buNone/>
            </a:pPr>
            <a:r>
              <a:rPr lang="en" sz="1350">
                <a:solidFill>
                  <a:srgbClr val="222222"/>
                </a:solidFill>
                <a:highlight>
                  <a:srgbClr val="FFFFFF"/>
                </a:highlight>
                <a:latin typeface="Roboto"/>
                <a:ea typeface="Roboto"/>
                <a:cs typeface="Roboto"/>
                <a:sym typeface="Roboto"/>
              </a:rPr>
              <a:t>Unlike popular counterparts in the Python visualization space, like Matplotlib and Seaborn, Bokeh renders its graphics using HTML and JavaScript. This makes it a great candidate for building web-based dashboards and applications. However, it’s an equally powerful tool for exploring and understanding your data or creating beautiful custom charts for a project or report.</a:t>
            </a:r>
            <a:endParaRPr sz="1350">
              <a:solidFill>
                <a:srgbClr val="222222"/>
              </a:solidFill>
              <a:highlight>
                <a:srgbClr val="FFFFFF"/>
              </a:highlight>
              <a:latin typeface="Roboto"/>
              <a:ea typeface="Roboto"/>
              <a:cs typeface="Roboto"/>
              <a:sym typeface="Roboto"/>
            </a:endParaRPr>
          </a:p>
          <a:p>
            <a:pPr indent="0" lvl="0" marL="0" rtl="0" algn="l">
              <a:spcBef>
                <a:spcPts val="14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1c39a7e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1c39a7e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400">
                <a:latin typeface="Times New Roman"/>
                <a:ea typeface="Times New Roman"/>
                <a:cs typeface="Times New Roman"/>
                <a:sym typeface="Times New Roman"/>
              </a:rPr>
              <a:t>Bokeh</a:t>
            </a:r>
            <a:r>
              <a:rPr lang="en" sz="1400">
                <a:latin typeface="Times New Roman"/>
                <a:ea typeface="Times New Roman"/>
                <a:cs typeface="Times New Roman"/>
                <a:sym typeface="Times New Roman"/>
              </a:rPr>
              <a:t>s an interactive visualization library that targets modern web browsers for presentation. Bokeh can help anyone who would like to quickly and easily create interactive plots, dashboards, and data applications.</a:t>
            </a:r>
            <a:endParaRPr sz="1400">
              <a:latin typeface="Times New Roman"/>
              <a:ea typeface="Times New Roman"/>
              <a:cs typeface="Times New Roman"/>
              <a:sym typeface="Times New Roman"/>
            </a:endParaRPr>
          </a:p>
          <a:p>
            <a:pPr indent="0" lvl="0" marL="0" rtl="0" algn="l">
              <a:lnSpc>
                <a:spcPct val="115000"/>
              </a:lnSpc>
              <a:spcBef>
                <a:spcPts val="600"/>
              </a:spcBef>
              <a:spcAft>
                <a:spcPts val="0"/>
              </a:spcAft>
              <a:buNone/>
            </a:pPr>
            <a:r>
              <a:rPr lang="en" sz="1400">
                <a:latin typeface="Times New Roman"/>
                <a:ea typeface="Times New Roman"/>
                <a:cs typeface="Times New Roman"/>
                <a:sym typeface="Times New Roman"/>
              </a:rPr>
              <a:t>Its goal is to provide elegant, concise construction of versatile graphics, and to extend this capability with high-performance interactivity over very large or streaming datasets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3361aeba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3361aeba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c39a7e4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1c39a7e4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highlight>
                  <a:srgbClr val="FFFFFF"/>
                </a:highlight>
              </a:rPr>
              <a:t>What does Bokeh do better than other similar projects?</a:t>
            </a:r>
            <a:endParaRPr b="1" sz="1200">
              <a:highlight>
                <a:srgbClr val="FFFFFF"/>
              </a:highlight>
            </a:endParaRPr>
          </a:p>
          <a:p>
            <a:pPr indent="0" lvl="0" marL="0" rtl="0" algn="l">
              <a:lnSpc>
                <a:spcPct val="115000"/>
              </a:lnSpc>
              <a:spcBef>
                <a:spcPts val="900"/>
              </a:spcBef>
              <a:spcAft>
                <a:spcPts val="0"/>
              </a:spcAft>
              <a:buNone/>
            </a:pPr>
            <a:r>
              <a:rPr lang="en" sz="1200">
                <a:highlight>
                  <a:srgbClr val="FFFFFF"/>
                </a:highlight>
              </a:rPr>
              <a:t>So I think if you are looking to create interactive visualizations in web browsers, including in Jupyter notebooks, then Bokeh (or Bokeh+Holoviews) is a compelling choice. If you're looking to connect the incredible constellation of PyData tools (e.g. NumPy, SciPy, Pandas, sklearn, etc) to scalable and deployable web "data apps" with a minimum of code even less mucking with "web tech" then I think Bokeh is the clear choice.</a:t>
            </a:r>
            <a:endParaRPr sz="1200">
              <a:highlight>
                <a:srgbClr val="FFFFFF"/>
              </a:highlight>
            </a:endParaRPr>
          </a:p>
          <a:p>
            <a:pPr indent="0" lvl="0" marL="0" rtl="0" algn="l">
              <a:spcBef>
                <a:spcPts val="900"/>
              </a:spcBef>
              <a:spcAft>
                <a:spcPts val="0"/>
              </a:spcAft>
              <a:buNone/>
            </a:pPr>
            <a:r>
              <a:rPr lang="en" sz="1400">
                <a:latin typeface="Roboto"/>
                <a:ea typeface="Roboto"/>
                <a:cs typeface="Roboto"/>
                <a:sym typeface="Roboto"/>
              </a:rPr>
              <a:t>Unlike popular counterparts in the Python visualization space, like Matplotlib and Seaborn, Bokeh renders its graphics using HTML and JavaScript. This makes it a great candidate for building web-based dashboards and applications .  It can deploy applications directly </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lnSpc>
                <a:spcPct val="115000"/>
              </a:lnSpc>
              <a:spcBef>
                <a:spcPts val="0"/>
              </a:spcBef>
              <a:spcAft>
                <a:spcPts val="0"/>
              </a:spcAft>
              <a:buNone/>
            </a:pPr>
            <a:r>
              <a:rPr lang="en" sz="1200"/>
              <a:t>If you're looking to connect the incredible constellation of PyData tools (e.g. NumPy, SciPy, Pandas, sklearn, etc) to scalable and deployable web "data apps" with a minimum of code even less mucking with "web tech" then I think Bokeh is the clear choice.</a:t>
            </a:r>
            <a:endParaRPr sz="1200"/>
          </a:p>
          <a:p>
            <a:pPr indent="0" lvl="0" marL="0" rtl="0" algn="l">
              <a:spcBef>
                <a:spcPts val="90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200">
              <a:highlight>
                <a:srgbClr val="FFFFFF"/>
              </a:highlight>
            </a:endParaRPr>
          </a:p>
          <a:p>
            <a:pPr indent="0" lvl="0" marL="0" rtl="0" algn="l">
              <a:spcBef>
                <a:spcPts val="900"/>
              </a:spcBef>
              <a:spcAft>
                <a:spcPts val="0"/>
              </a:spcAft>
              <a:buNone/>
            </a:pPr>
            <a:r>
              <a:t/>
            </a:r>
            <a:endParaRPr/>
          </a:p>
          <a:p>
            <a:pPr indent="0" lvl="0" marL="0" rtl="0" algn="l">
              <a:lnSpc>
                <a:spcPct val="115000"/>
              </a:lnSpc>
              <a:spcBef>
                <a:spcPts val="600"/>
              </a:spcBef>
              <a:spcAft>
                <a:spcPts val="0"/>
              </a:spcAft>
              <a:buNone/>
            </a:pPr>
            <a:r>
              <a:t/>
            </a:r>
            <a:endParaRPr b="1" sz="1200">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3361aeb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3361aeb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highlight>
                  <a:srgbClr val="FFFFFF"/>
                </a:highlight>
              </a:rPr>
              <a:t>if your data is so complex (or you haven't yet found the "message" in your data), then use Bokeh to create interactive visualizations that will allow your viewers to explore the data themselves</a:t>
            </a:r>
            <a:endParaRPr sz="1200">
              <a:highlight>
                <a:schemeClr val="lt1"/>
              </a:highlight>
            </a:endParaRPr>
          </a:p>
          <a:p>
            <a:pPr indent="0" lvl="0" marL="0" rtl="0" algn="l">
              <a:spcBef>
                <a:spcPts val="9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1c39a7e4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1c39a7e4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50800" rtl="0" algn="l">
              <a:lnSpc>
                <a:spcPct val="120000"/>
              </a:lnSpc>
              <a:spcBef>
                <a:spcPts val="1800"/>
              </a:spcBef>
              <a:spcAft>
                <a:spcPts val="0"/>
              </a:spcAft>
              <a:buNone/>
            </a:pPr>
            <a:r>
              <a:rPr b="1" lang="en" sz="2200">
                <a:solidFill>
                  <a:srgbClr val="2F2F2F"/>
                </a:solidFill>
              </a:rPr>
              <a:t>Purpose</a:t>
            </a:r>
            <a:r>
              <a:rPr b="1" lang="en" sz="2200">
                <a:solidFill>
                  <a:srgbClr val="E8E8E7"/>
                </a:solidFill>
                <a:uFill>
                  <a:noFill/>
                </a:uFill>
                <a:hlinkClick r:id="rId2"/>
              </a:rPr>
              <a:t>¶</a:t>
            </a:r>
            <a:endParaRPr b="1" sz="2200">
              <a:solidFill>
                <a:srgbClr val="E8E8E7"/>
              </a:solidFill>
            </a:endParaRPr>
          </a:p>
          <a:p>
            <a:pPr indent="0" lvl="0" marL="0" rtl="0" algn="l">
              <a:lnSpc>
                <a:spcPct val="140000"/>
              </a:lnSpc>
              <a:spcBef>
                <a:spcPts val="1100"/>
              </a:spcBef>
              <a:spcAft>
                <a:spcPts val="0"/>
              </a:spcAft>
              <a:buNone/>
            </a:pPr>
            <a:r>
              <a:rPr lang="en" sz="1050">
                <a:solidFill>
                  <a:srgbClr val="2F2F2F"/>
                </a:solidFill>
              </a:rPr>
              <a:t>The architecture of Bokeh is such that high-level “model objects” (representing things like plots, ranges, axes, glyphs, etc.) are created in Python, and then converted to a JSON format that is consumed by the client library, BokehJS. (See </a:t>
            </a:r>
            <a:r>
              <a:rPr lang="en" sz="1050">
                <a:solidFill>
                  <a:srgbClr val="EB2A82"/>
                </a:solidFill>
                <a:uFill>
                  <a:noFill/>
                </a:uFill>
                <a:hlinkClick r:id="rId3"/>
              </a:rPr>
              <a:t>Defining Key Concepts</a:t>
            </a:r>
            <a:r>
              <a:rPr lang="en" sz="1050">
                <a:solidFill>
                  <a:srgbClr val="2F2F2F"/>
                </a:solidFill>
              </a:rPr>
              <a:t> for a more detailed discussion.) By itself, this flexible and decoupled design offers advantages, for instance it is easy to have other languages (R, Scala, Lua, …) drive the exact same Bokeh plots and visualizations in the browser.</a:t>
            </a:r>
            <a:endParaRPr sz="1050">
              <a:solidFill>
                <a:srgbClr val="2F2F2F"/>
              </a:solidFill>
            </a:endParaRPr>
          </a:p>
          <a:p>
            <a:pPr indent="0" lvl="0" marL="0" rtl="0" algn="l">
              <a:lnSpc>
                <a:spcPct val="140000"/>
              </a:lnSpc>
              <a:spcBef>
                <a:spcPts val="1100"/>
              </a:spcBef>
              <a:spcAft>
                <a:spcPts val="0"/>
              </a:spcAft>
              <a:buNone/>
            </a:pPr>
            <a:r>
              <a:rPr lang="en" sz="1050">
                <a:solidFill>
                  <a:srgbClr val="2F2F2F"/>
                </a:solidFill>
              </a:rPr>
              <a:t>However, if it were possible to keep the “model objects” in python and in the browser in sync with one another, then more additional and powerful possibilities immediately open up:</a:t>
            </a:r>
            <a:endParaRPr sz="1050">
              <a:solidFill>
                <a:srgbClr val="2F2F2F"/>
              </a:solidFill>
            </a:endParaRPr>
          </a:p>
          <a:p>
            <a:pPr indent="-295275" lvl="0" marL="457200" rtl="0" algn="l">
              <a:lnSpc>
                <a:spcPct val="115000"/>
              </a:lnSpc>
              <a:spcBef>
                <a:spcPts val="1100"/>
              </a:spcBef>
              <a:spcAft>
                <a:spcPts val="0"/>
              </a:spcAft>
              <a:buClr>
                <a:srgbClr val="2F2F2F"/>
              </a:buClr>
              <a:buSzPts val="1050"/>
              <a:buChar char="●"/>
            </a:pPr>
            <a:r>
              <a:rPr lang="en" sz="1050">
                <a:solidFill>
                  <a:srgbClr val="2F2F2F"/>
                </a:solidFill>
              </a:rPr>
              <a:t>respond to UI and tool events generated in a browser with computations or queries using the full power of python</a:t>
            </a:r>
            <a:endParaRPr sz="1050">
              <a:solidFill>
                <a:srgbClr val="2F2F2F"/>
              </a:solidFill>
            </a:endParaRPr>
          </a:p>
          <a:p>
            <a:pPr indent="-295275" lvl="0" marL="457200" rtl="0" algn="l">
              <a:lnSpc>
                <a:spcPct val="115000"/>
              </a:lnSpc>
              <a:spcBef>
                <a:spcPts val="0"/>
              </a:spcBef>
              <a:spcAft>
                <a:spcPts val="0"/>
              </a:spcAft>
              <a:buClr>
                <a:srgbClr val="2F2F2F"/>
              </a:buClr>
              <a:buSzPts val="1050"/>
              <a:buChar char="●"/>
            </a:pPr>
            <a:r>
              <a:rPr lang="en" sz="1050">
                <a:solidFill>
                  <a:srgbClr val="2F2F2F"/>
                </a:solidFill>
              </a:rPr>
              <a:t>automatically push server-side updates to the UI (i.e. widgets or plots in a browser)</a:t>
            </a:r>
            <a:endParaRPr sz="1050">
              <a:solidFill>
                <a:srgbClr val="2F2F2F"/>
              </a:solidFill>
            </a:endParaRPr>
          </a:p>
          <a:p>
            <a:pPr indent="-295275" lvl="0" marL="457200" rtl="0" algn="l">
              <a:lnSpc>
                <a:spcPct val="115000"/>
              </a:lnSpc>
              <a:spcBef>
                <a:spcPts val="0"/>
              </a:spcBef>
              <a:spcAft>
                <a:spcPts val="0"/>
              </a:spcAft>
              <a:buClr>
                <a:srgbClr val="2F2F2F"/>
              </a:buClr>
              <a:buSzPts val="1050"/>
              <a:buChar char="●"/>
            </a:pPr>
            <a:r>
              <a:rPr lang="en" sz="1050">
                <a:solidFill>
                  <a:srgbClr val="2F2F2F"/>
                </a:solidFill>
              </a:rPr>
              <a:t>use periodic, timeout, and asynchronous callbacks to drive streaming updates</a:t>
            </a:r>
            <a:endParaRPr sz="1050">
              <a:solidFill>
                <a:srgbClr val="2F2F2F"/>
              </a:solidFill>
            </a:endParaRPr>
          </a:p>
          <a:p>
            <a:pPr indent="0" lvl="0" marL="0" rtl="0" algn="l">
              <a:lnSpc>
                <a:spcPct val="140000"/>
              </a:lnSpc>
              <a:spcBef>
                <a:spcPts val="1100"/>
              </a:spcBef>
              <a:spcAft>
                <a:spcPts val="0"/>
              </a:spcAft>
              <a:buNone/>
            </a:pPr>
            <a:r>
              <a:rPr b="1" lang="en" sz="1050">
                <a:solidFill>
                  <a:srgbClr val="2F2F2F"/>
                </a:solidFill>
              </a:rPr>
              <a:t>This capability to synchronize between python and the browser is the main purpose of the Bokeh Server.</a:t>
            </a:r>
            <a:endParaRPr b="1" sz="1050">
              <a:solidFill>
                <a:srgbClr val="2F2F2F"/>
              </a:solidFill>
            </a:endParaRPr>
          </a:p>
          <a:p>
            <a:pPr indent="0" lvl="0" marL="0" rtl="0" algn="l">
              <a:spcBef>
                <a:spcPts val="11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33921f9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33921f91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https://hub-binder.mybinder.ovh/user/bokeh-bokeh-notebooks-2ckkcbif/notebooks/tutorial/A1%20-%20Models%20and%20Primitives.ipynb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2c957c5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2c957c5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Boheh works well with Jupyter notebook</a:t>
            </a:r>
            <a:endParaRPr/>
          </a:p>
          <a:p>
            <a:pPr indent="0" lvl="0" marL="0" rtl="0" algn="l">
              <a:spcBef>
                <a:spcPts val="0"/>
              </a:spcBef>
              <a:spcAft>
                <a:spcPts val="0"/>
              </a:spcAft>
              <a:buNone/>
            </a:pPr>
            <a:r>
              <a:rPr lang="en"/>
              <a:t>The other thing I like to add is a scaling mode when you instantiate the figure as it will fill up the entire notebook window, so you no longer need to specify a size.</a:t>
            </a:r>
            <a:endParaRPr/>
          </a:p>
          <a:p>
            <a:pPr indent="-298450" lvl="0" marL="457200" rtl="0" algn="l">
              <a:spcBef>
                <a:spcPts val="0"/>
              </a:spcBef>
              <a:spcAft>
                <a:spcPts val="0"/>
              </a:spcAft>
              <a:buSzPts val="1100"/>
              <a:buAutoNum type="arabicPeriod"/>
            </a:pPr>
            <a:r>
              <a:rPr lang="en"/>
              <a:t>Themes: basically let you tell Bokeh “I always want my plot to use size 14 font in the title, hide the ugly grid lines, and always make my axis labels size 12 font and bold”.</a:t>
            </a:r>
            <a:endParaRPr/>
          </a:p>
          <a:p>
            <a:pPr indent="-298450" lvl="0" marL="457200" rtl="0" algn="l">
              <a:spcBef>
                <a:spcPts val="0"/>
              </a:spcBef>
              <a:spcAft>
                <a:spcPts val="0"/>
              </a:spcAft>
              <a:buSzPts val="1100"/>
              <a:buAutoNum type="arabicPeriod"/>
            </a:pPr>
            <a:r>
              <a:rPr lang="en"/>
              <a:t>I brew a nice cup of coffee and type in import pandas as pd, it’s sort of my morning routine. If you are like me, and live and die with Pandas, then Bokeh is your new best friend. Bokeh uses something called a ColumnDataSource, which while it doesn’t have to be a Pandas dataframe, it works wonderfully with it.</a:t>
            </a:r>
            <a:endParaRPr/>
          </a:p>
          <a:p>
            <a:pPr indent="-298450" lvl="0" marL="457200" rtl="0" algn="l">
              <a:spcBef>
                <a:spcPts val="0"/>
              </a:spcBef>
              <a:spcAft>
                <a:spcPts val="0"/>
              </a:spcAft>
              <a:buSzPts val="1100"/>
              <a:buAutoNum type="arabicPeriod"/>
            </a:pPr>
            <a:r>
              <a:rPr lang="en"/>
              <a:t>Sharing Bokeh plots with a colleague or on a web application is a breeze as it can be easily exported to something HTML code can use. If you are interested in using these charts in production on a website or sharing them in an HTML file then you should definitely read up on this documentation.</a:t>
            </a:r>
            <a:endParaRPr/>
          </a:p>
          <a:p>
            <a:pPr indent="-298450" lvl="0" marL="457200" rtl="0" algn="l">
              <a:spcBef>
                <a:spcPts val="0"/>
              </a:spcBef>
              <a:spcAft>
                <a:spcPts val="0"/>
              </a:spcAft>
              <a:buSzPts val="1100"/>
              <a:buAutoNum type="arabicPeriod"/>
            </a:pPr>
            <a:r>
              <a:rPr lang="en"/>
              <a:t>If you put in the wrong command, Bokeh will tell you suggestions for what it think you meant.</a:t>
            </a:r>
            <a:endParaRPr/>
          </a:p>
          <a:p>
            <a:pPr indent="-298450" lvl="0" marL="457200" rtl="0" algn="l">
              <a:spcBef>
                <a:spcPts val="0"/>
              </a:spcBef>
              <a:spcAft>
                <a:spcPts val="0"/>
              </a:spcAft>
              <a:buSzPts val="1100"/>
              <a:buAutoNum type="arabicPeriod"/>
            </a:pPr>
            <a:r>
              <a:rPr lang="en" sz="1050">
                <a:solidFill>
                  <a:srgbClr val="2F2F2F"/>
                </a:solidFill>
              </a:rPr>
              <a:t>the hover tool will generate a “tabular” tooltip where each row contains a label, and its associated value.</a:t>
            </a:r>
            <a:endParaRPr sz="1050">
              <a:solidFill>
                <a:srgbClr val="2F2F2F"/>
              </a:solidFill>
            </a:endParaRPr>
          </a:p>
          <a:p>
            <a:pPr indent="0" lvl="0" marL="457200" rtl="0" algn="l">
              <a:spcBef>
                <a:spcPts val="0"/>
              </a:spcBef>
              <a:spcAft>
                <a:spcPts val="0"/>
              </a:spcAft>
              <a:buNone/>
            </a:pPr>
            <a:r>
              <a:rPr lang="en" u="sng">
                <a:solidFill>
                  <a:schemeClr val="hlink"/>
                </a:solidFill>
                <a:hlinkClick r:id="rId2"/>
              </a:rPr>
              <a:t>https://towardsdatascience.com/6-reasons-i-love-bokeh-for-data-exploration-with-python-a778a2086a95</a:t>
            </a:r>
            <a:endParaRPr sz="1050">
              <a:solidFill>
                <a:srgbClr val="2F2F2F"/>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accent3"/>
        </a:solidFill>
      </p:bgPr>
    </p:bg>
    <p:spTree>
      <p:nvGrpSpPr>
        <p:cNvPr id="56" name="Shape 56"/>
        <p:cNvGrpSpPr/>
        <p:nvPr/>
      </p:nvGrpSpPr>
      <p:grpSpPr>
        <a:xfrm>
          <a:off x="0" y="0"/>
          <a:ext cx="0" cy="0"/>
          <a:chOff x="0" y="0"/>
          <a:chExt cx="0" cy="0"/>
        </a:xfrm>
      </p:grpSpPr>
      <p:grpSp>
        <p:nvGrpSpPr>
          <p:cNvPr id="57" name="Google Shape;57;p13"/>
          <p:cNvGrpSpPr/>
          <p:nvPr/>
        </p:nvGrpSpPr>
        <p:grpSpPr>
          <a:xfrm>
            <a:off x="7343003" y="3409675"/>
            <a:ext cx="1691422" cy="1732548"/>
            <a:chOff x="7343003" y="3409675"/>
            <a:chExt cx="1691422" cy="1732548"/>
          </a:xfrm>
        </p:grpSpPr>
        <p:grpSp>
          <p:nvGrpSpPr>
            <p:cNvPr id="58" name="Google Shape;58;p13"/>
            <p:cNvGrpSpPr/>
            <p:nvPr/>
          </p:nvGrpSpPr>
          <p:grpSpPr>
            <a:xfrm>
              <a:off x="7343003" y="4453711"/>
              <a:ext cx="316800" cy="688513"/>
              <a:chOff x="7343003" y="4453711"/>
              <a:chExt cx="316800" cy="688513"/>
            </a:xfrm>
          </p:grpSpPr>
          <p:sp>
            <p:nvSpPr>
              <p:cNvPr id="59" name="Google Shape;59;p13"/>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13"/>
            <p:cNvGrpSpPr/>
            <p:nvPr/>
          </p:nvGrpSpPr>
          <p:grpSpPr>
            <a:xfrm>
              <a:off x="7801210" y="4105700"/>
              <a:ext cx="316800" cy="1036523"/>
              <a:chOff x="7801210" y="4105700"/>
              <a:chExt cx="316800" cy="1036523"/>
            </a:xfrm>
          </p:grpSpPr>
          <p:sp>
            <p:nvSpPr>
              <p:cNvPr id="62" name="Google Shape;62;p13"/>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3"/>
            <p:cNvGrpSpPr/>
            <p:nvPr/>
          </p:nvGrpSpPr>
          <p:grpSpPr>
            <a:xfrm>
              <a:off x="8259418" y="3757688"/>
              <a:ext cx="316800" cy="1384535"/>
              <a:chOff x="8259418" y="3757688"/>
              <a:chExt cx="316800" cy="1384535"/>
            </a:xfrm>
          </p:grpSpPr>
          <p:sp>
            <p:nvSpPr>
              <p:cNvPr id="66" name="Google Shape;66;p13"/>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3"/>
            <p:cNvGrpSpPr/>
            <p:nvPr/>
          </p:nvGrpSpPr>
          <p:grpSpPr>
            <a:xfrm>
              <a:off x="8717625" y="3409675"/>
              <a:ext cx="316800" cy="1732548"/>
              <a:chOff x="8717625" y="3409675"/>
              <a:chExt cx="316800" cy="1732548"/>
            </a:xfrm>
          </p:grpSpPr>
          <p:sp>
            <p:nvSpPr>
              <p:cNvPr id="71" name="Google Shape;71;p13"/>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 name="Google Shape;76;p13"/>
          <p:cNvGrpSpPr/>
          <p:nvPr/>
        </p:nvGrpSpPr>
        <p:grpSpPr>
          <a:xfrm>
            <a:off x="5043503" y="0"/>
            <a:ext cx="3814072" cy="3839102"/>
            <a:chOff x="5043503" y="0"/>
            <a:chExt cx="3814072" cy="3839102"/>
          </a:xfrm>
        </p:grpSpPr>
        <p:sp>
          <p:nvSpPr>
            <p:cNvPr id="77" name="Google Shape;77;p13"/>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3"/>
            <p:cNvGrpSpPr/>
            <p:nvPr/>
          </p:nvGrpSpPr>
          <p:grpSpPr>
            <a:xfrm>
              <a:off x="7647812" y="2704283"/>
              <a:ext cx="635219" cy="635219"/>
              <a:chOff x="6725724" y="2701260"/>
              <a:chExt cx="1208101" cy="1208100"/>
            </a:xfrm>
          </p:grpSpPr>
          <p:sp>
            <p:nvSpPr>
              <p:cNvPr id="80" name="Google Shape;80;p13"/>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3"/>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3"/>
            <p:cNvGrpSpPr/>
            <p:nvPr/>
          </p:nvGrpSpPr>
          <p:grpSpPr>
            <a:xfrm>
              <a:off x="7952720" y="179238"/>
              <a:ext cx="873165" cy="873003"/>
              <a:chOff x="7754428" y="208725"/>
              <a:chExt cx="541800" cy="541800"/>
            </a:xfrm>
          </p:grpSpPr>
          <p:sp>
            <p:nvSpPr>
              <p:cNvPr id="85" name="Google Shape;85;p13"/>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3"/>
          <p:cNvSpPr txBox="1"/>
          <p:nvPr>
            <p:ph type="ctrTitle"/>
          </p:nvPr>
        </p:nvSpPr>
        <p:spPr>
          <a:xfrm>
            <a:off x="824000" y="1613813"/>
            <a:ext cx="4255500" cy="18729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4" name="Google Shape;94;p13"/>
          <p:cNvSpPr txBox="1"/>
          <p:nvPr>
            <p:ph idx="1" type="subTitle"/>
          </p:nvPr>
        </p:nvSpPr>
        <p:spPr>
          <a:xfrm>
            <a:off x="824000" y="3596300"/>
            <a:ext cx="4255500" cy="695400"/>
          </a:xfrm>
          <a:prstGeom prst="rect">
            <a:avLst/>
          </a:prstGeom>
        </p:spPr>
        <p:txBody>
          <a:bodyPr anchorCtr="0" anchor="t" bIns="0" lIns="0" spcFirstLastPara="1" rIns="0" wrap="square" tIns="0">
            <a:noAutofit/>
          </a:bodyPr>
          <a:lstStyle>
            <a:lvl1pPr lvl="0" rtl="0">
              <a:lnSpc>
                <a:spcPct val="100000"/>
              </a:lnSpc>
              <a:spcBef>
                <a:spcPts val="60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95" name="Google Shape;95;p13"/>
          <p:cNvSpPr txBox="1"/>
          <p:nvPr>
            <p:ph idx="12" type="sldNum"/>
          </p:nvPr>
        </p:nvSpPr>
        <p:spPr>
          <a:xfrm>
            <a:off x="8451046" y="4736976"/>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ExtraBold"/>
                <a:ea typeface="Muli ExtraBold"/>
                <a:cs typeface="Muli ExtraBold"/>
                <a:sym typeface="Muli ExtraBold"/>
              </a:rPr>
              <a:t>“</a:t>
            </a:r>
            <a:endParaRPr sz="7200">
              <a:solidFill>
                <a:schemeClr val="lt1"/>
              </a:solidFill>
              <a:latin typeface="Muli ExtraBold"/>
              <a:ea typeface="Muli ExtraBold"/>
              <a:cs typeface="Muli ExtraBold"/>
              <a:sym typeface="Muli ExtraBold"/>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indent="-381000" lvl="1" marL="9144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indent="-381000" lvl="2" marL="13716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indent="-381000" lvl="3" marL="18288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indent="-381000" lvl="4" marL="2286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indent="-381000" lvl="5" marL="27432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indent="-381000" lvl="6" marL="32004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indent="-381000" lvl="7" marL="36576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indent="-381000" lvl="8" marL="41148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1.png"/><Relationship Id="rId12"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bokeh.pydata.org/en/latest/docs/user_guide/quickstart.html" TargetMode="External"/><Relationship Id="rId4" Type="http://schemas.openxmlformats.org/officeDocument/2006/relationships/hyperlink" Target="https://www.motortrend.com/news/highest-horsepower-sports-cars-100000/" TargetMode="External"/><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pbpython.com/visualization-tools-1.html" TargetMode="External"/><Relationship Id="rId4" Type="http://schemas.openxmlformats.org/officeDocument/2006/relationships/hyperlink" Target="https://bokeh.pydata.org/en/latest/docs/releases.html" TargetMode="External"/><Relationship Id="rId5" Type="http://schemas.openxmlformats.org/officeDocument/2006/relationships/hyperlink" Target="https://bokeh.pydata.org/en/latest/docs/installation.html" TargetMode="External"/><Relationship Id="rId6" Type="http://schemas.openxmlformats.org/officeDocument/2006/relationships/hyperlink" Target="https://github.com/bradtraversy/python_bokeh_chart" TargetMode="External"/><Relationship Id="rId7" Type="http://schemas.openxmlformats.org/officeDocument/2006/relationships/hyperlink" Target="https://bokeh.pydata.org/en/latest/docs/gallery.html#standalone-examples" TargetMode="External"/><Relationship Id="rId8"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emo.bokeh.org/gapmind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bokeh.pydata.org/en/latest/docs/reference/models/sources.html" TargetMode="External"/><Relationship Id="rId4" Type="http://schemas.openxmlformats.org/officeDocument/2006/relationships/hyperlink" Target="https://bokeh.pydata.org/en/latest/docs/user_guide/tools.html#hovertool" TargetMode="External"/><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4"/>
          <p:cNvSpPr txBox="1"/>
          <p:nvPr>
            <p:ph type="ctrTitle"/>
          </p:nvPr>
        </p:nvSpPr>
        <p:spPr>
          <a:xfrm>
            <a:off x="617050" y="1531100"/>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 to </a:t>
            </a:r>
            <a:r>
              <a:rPr lang="en"/>
              <a:t>Bokeh</a:t>
            </a:r>
            <a:endParaRPr/>
          </a:p>
        </p:txBody>
      </p:sp>
      <p:pic>
        <p:nvPicPr>
          <p:cNvPr id="101" name="Google Shape;101;p14"/>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102" name="Google Shape;102;p14"/>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103" name="Google Shape;103;p14"/>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104" name="Google Shape;104;p14"/>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105" name="Google Shape;105;p14"/>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106" name="Google Shape;106;p14"/>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107" name="Google Shape;107;p14"/>
          <p:cNvSpPr txBox="1"/>
          <p:nvPr/>
        </p:nvSpPr>
        <p:spPr>
          <a:xfrm>
            <a:off x="763275" y="3200575"/>
            <a:ext cx="16365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uli Light"/>
                <a:ea typeface="Muli Light"/>
                <a:cs typeface="Muli Light"/>
                <a:sym typeface="Muli Light"/>
              </a:rPr>
              <a:t>Anh Tran</a:t>
            </a:r>
            <a:endParaRPr sz="1800">
              <a:solidFill>
                <a:srgbClr val="FFFFFF"/>
              </a:solidFill>
              <a:latin typeface="Muli Light"/>
              <a:ea typeface="Muli Light"/>
              <a:cs typeface="Muli Light"/>
              <a:sym typeface="Muli Light"/>
            </a:endParaRPr>
          </a:p>
          <a:p>
            <a:pPr indent="0" lvl="0" marL="0" rtl="0" algn="l">
              <a:spcBef>
                <a:spcPts val="0"/>
              </a:spcBef>
              <a:spcAft>
                <a:spcPts val="0"/>
              </a:spcAft>
              <a:buNone/>
            </a:pPr>
            <a:r>
              <a:rPr lang="en" sz="1800">
                <a:solidFill>
                  <a:srgbClr val="FFFFFF"/>
                </a:solidFill>
                <a:latin typeface="Muli Light"/>
                <a:ea typeface="Muli Light"/>
                <a:cs typeface="Muli Light"/>
                <a:sym typeface="Muli Light"/>
              </a:rPr>
              <a:t>Cheng Chen</a:t>
            </a:r>
            <a:endParaRPr sz="1800">
              <a:solidFill>
                <a:srgbClr val="FFFFFF"/>
              </a:solidFill>
              <a:latin typeface="Muli Light"/>
              <a:ea typeface="Muli Light"/>
              <a:cs typeface="Muli Light"/>
              <a:sym typeface="Mul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Instal</a:t>
            </a:r>
            <a:r>
              <a:rPr lang="en">
                <a:latin typeface="Times New Roman"/>
                <a:ea typeface="Times New Roman"/>
                <a:cs typeface="Times New Roman"/>
                <a:sym typeface="Times New Roman"/>
              </a:rPr>
              <a:t> Bokeh:</a:t>
            </a:r>
            <a:endParaRPr>
              <a:latin typeface="Times New Roman"/>
              <a:ea typeface="Times New Roman"/>
              <a:cs typeface="Times New Roman"/>
              <a:sym typeface="Times New Roman"/>
            </a:endParaRPr>
          </a:p>
        </p:txBody>
      </p:sp>
      <p:sp>
        <p:nvSpPr>
          <p:cNvPr id="168" name="Google Shape;168;p23"/>
          <p:cNvSpPr txBox="1"/>
          <p:nvPr>
            <p:ph idx="1" type="body"/>
          </p:nvPr>
        </p:nvSpPr>
        <p:spPr>
          <a:xfrm>
            <a:off x="1056750" y="1216825"/>
            <a:ext cx="7534200" cy="3723300"/>
          </a:xfrm>
          <a:prstGeom prst="rect">
            <a:avLst/>
          </a:prstGeom>
        </p:spPr>
        <p:txBody>
          <a:bodyPr anchorCtr="0" anchor="t" bIns="0" lIns="0" spcFirstLastPara="1" rIns="0" wrap="square" tIns="0">
            <a:noAutofit/>
          </a:bodyPr>
          <a:lstStyle/>
          <a:p>
            <a:pPr indent="-317500" lvl="0" marL="457200" rtl="0" algn="l">
              <a:spcBef>
                <a:spcPts val="60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Bokeh is officially supported (and continuously tested) on CPython versions 2.7 and 3.5+ only.</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Require dependencies:</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317500" lvl="0" marL="457200" rtl="0" algn="l">
              <a:spcBef>
                <a:spcPts val="60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Installation</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317500" lvl="0" marL="457200" rtl="0" algn="l">
              <a:spcBef>
                <a:spcPts val="600"/>
              </a:spcBef>
              <a:spcAft>
                <a:spcPts val="0"/>
              </a:spcAft>
              <a:buClr>
                <a:schemeClr val="lt1"/>
              </a:buClr>
              <a:buSzPts val="1400"/>
              <a:buFont typeface="Times New Roman"/>
              <a:buChar char="⬡"/>
            </a:pPr>
            <a:r>
              <a:rPr lang="en" sz="1400">
                <a:latin typeface="Times New Roman"/>
                <a:ea typeface="Times New Roman"/>
                <a:cs typeface="Times New Roman"/>
                <a:sym typeface="Times New Roman"/>
              </a:rPr>
              <a:t>Verifying Installation</a:t>
            </a:r>
            <a:endParaRPr sz="1400">
              <a:latin typeface="Times New Roman"/>
              <a:ea typeface="Times New Roman"/>
              <a:cs typeface="Times New Roman"/>
              <a:sym typeface="Times New Roman"/>
            </a:endParaRPr>
          </a:p>
          <a:p>
            <a:pPr indent="0" lvl="0" marL="457200" rtl="0" algn="l">
              <a:spcBef>
                <a:spcPts val="600"/>
              </a:spcBef>
              <a:spcAft>
                <a:spcPts val="0"/>
              </a:spcAft>
              <a:buNone/>
            </a:pPr>
            <a:r>
              <a:t/>
            </a:r>
            <a:endParaRPr sz="1400">
              <a:latin typeface="Times New Roman"/>
              <a:ea typeface="Times New Roman"/>
              <a:cs typeface="Times New Roman"/>
              <a:sym typeface="Times New Roman"/>
            </a:endParaRPr>
          </a:p>
        </p:txBody>
      </p:sp>
      <p:sp>
        <p:nvSpPr>
          <p:cNvPr id="169" name="Google Shape;169;p23"/>
          <p:cNvSpPr txBox="1"/>
          <p:nvPr/>
        </p:nvSpPr>
        <p:spPr>
          <a:xfrm>
            <a:off x="3224400" y="1523975"/>
            <a:ext cx="3000000" cy="13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087D88"/>
                </a:solidFill>
                <a:highlight>
                  <a:srgbClr val="F4F4F4"/>
                </a:highlight>
              </a:rPr>
              <a:t>Jinja2 </a:t>
            </a:r>
            <a:r>
              <a:rPr lang="en" sz="950">
                <a:solidFill>
                  <a:srgbClr val="666666"/>
                </a:solidFill>
                <a:highlight>
                  <a:srgbClr val="F4F4F4"/>
                </a:highlight>
              </a:rPr>
              <a:t>&gt;=2.7</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numpy </a:t>
            </a:r>
            <a:r>
              <a:rPr lang="en" sz="950">
                <a:solidFill>
                  <a:srgbClr val="666666"/>
                </a:solidFill>
                <a:highlight>
                  <a:srgbClr val="F4F4F4"/>
                </a:highlight>
              </a:rPr>
              <a:t>&gt;=1.7.1</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packaging </a:t>
            </a:r>
            <a:r>
              <a:rPr lang="en" sz="950">
                <a:solidFill>
                  <a:srgbClr val="666666"/>
                </a:solidFill>
                <a:highlight>
                  <a:srgbClr val="F4F4F4"/>
                </a:highlight>
              </a:rPr>
              <a:t>&gt;=16.8</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pillow </a:t>
            </a:r>
            <a:r>
              <a:rPr lang="en" sz="950">
                <a:solidFill>
                  <a:srgbClr val="666666"/>
                </a:solidFill>
                <a:highlight>
                  <a:srgbClr val="F4F4F4"/>
                </a:highlight>
              </a:rPr>
              <a:t>&gt;=4.0</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python</a:t>
            </a:r>
            <a:r>
              <a:rPr lang="en" sz="950">
                <a:solidFill>
                  <a:srgbClr val="666666"/>
                </a:solidFill>
                <a:highlight>
                  <a:srgbClr val="F4F4F4"/>
                </a:highlight>
              </a:rPr>
              <a:t>-</a:t>
            </a:r>
            <a:r>
              <a:rPr lang="en" sz="950">
                <a:solidFill>
                  <a:srgbClr val="087D88"/>
                </a:solidFill>
                <a:highlight>
                  <a:srgbClr val="F4F4F4"/>
                </a:highlight>
              </a:rPr>
              <a:t>dateutil </a:t>
            </a:r>
            <a:r>
              <a:rPr lang="en" sz="950">
                <a:solidFill>
                  <a:srgbClr val="666666"/>
                </a:solidFill>
                <a:highlight>
                  <a:srgbClr val="F4F4F4"/>
                </a:highlight>
              </a:rPr>
              <a:t>&gt;=2.1</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PyYAML </a:t>
            </a:r>
            <a:r>
              <a:rPr lang="en" sz="950">
                <a:solidFill>
                  <a:srgbClr val="666666"/>
                </a:solidFill>
                <a:highlight>
                  <a:srgbClr val="F4F4F4"/>
                </a:highlight>
              </a:rPr>
              <a:t>&gt;=3.10</a:t>
            </a:r>
            <a:endParaRPr sz="950">
              <a:solidFill>
                <a:srgbClr val="087D88"/>
              </a:solidFill>
              <a:highlight>
                <a:srgbClr val="F4F4F4"/>
              </a:highlight>
            </a:endParaRPr>
          </a:p>
          <a:p>
            <a:pPr indent="0" lvl="0" marL="0" rtl="0" algn="l">
              <a:spcBef>
                <a:spcPts val="0"/>
              </a:spcBef>
              <a:spcAft>
                <a:spcPts val="0"/>
              </a:spcAft>
              <a:buNone/>
            </a:pPr>
            <a:r>
              <a:rPr lang="en" sz="950">
                <a:solidFill>
                  <a:srgbClr val="087D88"/>
                </a:solidFill>
                <a:highlight>
                  <a:srgbClr val="F4F4F4"/>
                </a:highlight>
              </a:rPr>
              <a:t>six </a:t>
            </a:r>
            <a:r>
              <a:rPr lang="en" sz="950">
                <a:solidFill>
                  <a:srgbClr val="666666"/>
                </a:solidFill>
                <a:highlight>
                  <a:srgbClr val="F4F4F4"/>
                </a:highlight>
              </a:rPr>
              <a:t>&gt;=1.5.2</a:t>
            </a:r>
            <a:endParaRPr sz="950">
              <a:solidFill>
                <a:srgbClr val="087D88"/>
              </a:solidFill>
              <a:highlight>
                <a:srgbClr val="F4F4F4"/>
              </a:highlight>
            </a:endParaRPr>
          </a:p>
          <a:p>
            <a:pPr indent="0" lvl="0" marL="0" marR="139700" rtl="0" algn="l">
              <a:lnSpc>
                <a:spcPct val="115000"/>
              </a:lnSpc>
              <a:spcBef>
                <a:spcPts val="0"/>
              </a:spcBef>
              <a:spcAft>
                <a:spcPts val="0"/>
              </a:spcAft>
              <a:buNone/>
            </a:pPr>
            <a:r>
              <a:rPr lang="en" sz="950">
                <a:solidFill>
                  <a:srgbClr val="087D88"/>
                </a:solidFill>
                <a:highlight>
                  <a:srgbClr val="F4F4F4"/>
                </a:highlight>
              </a:rPr>
              <a:t>tornado </a:t>
            </a:r>
            <a:r>
              <a:rPr lang="en" sz="950">
                <a:solidFill>
                  <a:srgbClr val="666666"/>
                </a:solidFill>
                <a:highlight>
                  <a:srgbClr val="F4F4F4"/>
                </a:highlight>
              </a:rPr>
              <a:t>&gt;=4.3</a:t>
            </a:r>
            <a:endParaRPr sz="950">
              <a:solidFill>
                <a:srgbClr val="666666"/>
              </a:solidFill>
              <a:highlight>
                <a:srgbClr val="F4F4F4"/>
              </a:highlight>
            </a:endParaRPr>
          </a:p>
          <a:p>
            <a:pPr indent="0" lvl="0" marL="0" marR="139700" rtl="0" algn="l">
              <a:lnSpc>
                <a:spcPct val="115000"/>
              </a:lnSpc>
              <a:spcBef>
                <a:spcPts val="0"/>
              </a:spcBef>
              <a:spcAft>
                <a:spcPts val="0"/>
              </a:spcAft>
              <a:buNone/>
            </a:pPr>
            <a:r>
              <a:t/>
            </a:r>
            <a:endParaRPr sz="950">
              <a:solidFill>
                <a:srgbClr val="666666"/>
              </a:solidFill>
              <a:highlight>
                <a:srgbClr val="F4F4F4"/>
              </a:highlight>
            </a:endParaRPr>
          </a:p>
        </p:txBody>
      </p:sp>
      <p:sp>
        <p:nvSpPr>
          <p:cNvPr id="170" name="Google Shape;170;p23"/>
          <p:cNvSpPr txBox="1"/>
          <p:nvPr/>
        </p:nvSpPr>
        <p:spPr>
          <a:xfrm>
            <a:off x="2413175" y="2751650"/>
            <a:ext cx="3000000" cy="120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pip install bokeh </a:t>
            </a:r>
            <a:endParaRPr>
              <a:solidFill>
                <a:schemeClr val="lt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Conda install bokeh</a:t>
            </a:r>
            <a:endParaRPr>
              <a:solidFill>
                <a:schemeClr val="lt1"/>
              </a:solidFill>
              <a:latin typeface="Times New Roman"/>
              <a:ea typeface="Times New Roman"/>
              <a:cs typeface="Times New Roman"/>
              <a:sym typeface="Times New Roman"/>
            </a:endParaRPr>
          </a:p>
        </p:txBody>
      </p:sp>
      <p:pic>
        <p:nvPicPr>
          <p:cNvPr id="171" name="Google Shape;171;p23"/>
          <p:cNvPicPr preferRelativeResize="0"/>
          <p:nvPr/>
        </p:nvPicPr>
        <p:blipFill>
          <a:blip r:embed="rId3">
            <a:alphaModFix/>
          </a:blip>
          <a:stretch>
            <a:fillRect/>
          </a:stretch>
        </p:blipFill>
        <p:spPr>
          <a:xfrm>
            <a:off x="3212600" y="3617926"/>
            <a:ext cx="5263200" cy="120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77" name="Google Shape;177;p24"/>
          <p:cNvSpPr txBox="1"/>
          <p:nvPr>
            <p:ph idx="4294967295" type="ctrTitle"/>
          </p:nvPr>
        </p:nvSpPr>
        <p:spPr>
          <a:xfrm>
            <a:off x="685800" y="1032750"/>
            <a:ext cx="33327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Bokeh Demo</a:t>
            </a:r>
            <a:endParaRPr sz="6000"/>
          </a:p>
        </p:txBody>
      </p:sp>
      <p:sp>
        <p:nvSpPr>
          <p:cNvPr id="178" name="Google Shape;178;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4"/>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80" name="Google Shape;180;p24"/>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81" name="Google Shape;181;p24"/>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82" name="Google Shape;182;p24"/>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83" name="Google Shape;183;p24"/>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84" name="Google Shape;184;p24"/>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85" name="Google Shape;185;p24"/>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186" name="Google Shape;186;p24"/>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187" name="Google Shape;187;p24"/>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88" name="Google Shape;188;p24"/>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189" name="Google Shape;189;p24"/>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190" name="Google Shape;190;p24"/>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91" name="Google Shape;191;p24"/>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92" name="Google Shape;192;p24"/>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93" name="Google Shape;193;p24"/>
          <p:cNvSpPr/>
          <p:nvPr/>
        </p:nvSpPr>
        <p:spPr>
          <a:xfrm>
            <a:off x="6114350" y="1645250"/>
            <a:ext cx="190800" cy="4767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Examples with Jupyter Notebook</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99" name="Google Shape;199;p2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42900" lvl="0" marL="457200" rtl="0" algn="l">
              <a:lnSpc>
                <a:spcPct val="200000"/>
              </a:lnSpc>
              <a:spcBef>
                <a:spcPts val="600"/>
              </a:spcBef>
              <a:spcAft>
                <a:spcPts val="0"/>
              </a:spcAft>
              <a:buSzPts val="1800"/>
              <a:buFont typeface="Times New Roman"/>
              <a:buChar char="⬡"/>
            </a:pPr>
            <a:r>
              <a:rPr lang="en" sz="1800">
                <a:latin typeface="Times New Roman"/>
                <a:ea typeface="Times New Roman"/>
                <a:cs typeface="Times New Roman"/>
                <a:sym typeface="Times New Roman"/>
              </a:rPr>
              <a:t>Basic plotting </a:t>
            </a:r>
            <a:endParaRPr sz="1800">
              <a:latin typeface="Times New Roman"/>
              <a:ea typeface="Times New Roman"/>
              <a:cs typeface="Times New Roman"/>
              <a:sym typeface="Times New Roman"/>
            </a:endParaRPr>
          </a:p>
          <a:p>
            <a:pPr indent="0" lvl="0" marL="457200" rtl="0" algn="l">
              <a:lnSpc>
                <a:spcPct val="200000"/>
              </a:lnSpc>
              <a:spcBef>
                <a:spcPts val="600"/>
              </a:spcBef>
              <a:spcAft>
                <a:spcPts val="0"/>
              </a:spcAft>
              <a:buNone/>
            </a:pPr>
            <a:r>
              <a:rPr lang="en" sz="1100" u="sng">
                <a:solidFill>
                  <a:schemeClr val="hlink"/>
                </a:solidFill>
                <a:latin typeface="Arial"/>
                <a:ea typeface="Arial"/>
                <a:cs typeface="Arial"/>
                <a:sym typeface="Arial"/>
                <a:hlinkClick r:id="rId3"/>
              </a:rPr>
              <a:t>https://bokeh.pydata.org/en/latest/docs/user_guide/quickstart.html</a:t>
            </a:r>
            <a:endParaRPr sz="1200">
              <a:latin typeface="Times New Roman"/>
              <a:ea typeface="Times New Roman"/>
              <a:cs typeface="Times New Roman"/>
              <a:sym typeface="Times New Roman"/>
            </a:endParaRPr>
          </a:p>
          <a:p>
            <a:pPr indent="-342900" lvl="0" marL="457200" rtl="0" algn="l">
              <a:lnSpc>
                <a:spcPct val="200000"/>
              </a:lnSpc>
              <a:spcBef>
                <a:spcPts val="600"/>
              </a:spcBef>
              <a:spcAft>
                <a:spcPts val="0"/>
              </a:spcAft>
              <a:buSzPts val="1800"/>
              <a:buFont typeface="Times New Roman"/>
              <a:buChar char="⬡"/>
            </a:pPr>
            <a:r>
              <a:rPr lang="en" sz="1800">
                <a:latin typeface="Times New Roman"/>
                <a:ea typeface="Times New Roman"/>
                <a:cs typeface="Times New Roman"/>
                <a:sym typeface="Times New Roman"/>
              </a:rPr>
              <a:t>12 of the Highest Horsepower Cars in the World</a:t>
            </a:r>
            <a:endParaRPr sz="1800">
              <a:latin typeface="Times New Roman"/>
              <a:ea typeface="Times New Roman"/>
              <a:cs typeface="Times New Roman"/>
              <a:sym typeface="Times New Roman"/>
            </a:endParaRPr>
          </a:p>
          <a:p>
            <a:pPr indent="0" lvl="0" marL="457200" rtl="0" algn="l">
              <a:lnSpc>
                <a:spcPct val="200000"/>
              </a:lnSpc>
              <a:spcBef>
                <a:spcPts val="600"/>
              </a:spcBef>
              <a:spcAft>
                <a:spcPts val="0"/>
              </a:spcAft>
              <a:buNone/>
            </a:pPr>
            <a:r>
              <a:rPr lang="en" sz="1100" u="sng">
                <a:solidFill>
                  <a:schemeClr val="hlink"/>
                </a:solidFill>
                <a:latin typeface="Arial"/>
                <a:ea typeface="Arial"/>
                <a:cs typeface="Arial"/>
                <a:sym typeface="Arial"/>
                <a:hlinkClick r:id="rId4"/>
              </a:rPr>
              <a:t>https://www.motortrend.com/news/highest-horsepower-sports-cars-100000/</a:t>
            </a:r>
            <a:endParaRPr sz="1800">
              <a:latin typeface="Times New Roman"/>
              <a:ea typeface="Times New Roman"/>
              <a:cs typeface="Times New Roman"/>
              <a:sym typeface="Times New Roman"/>
            </a:endParaRPr>
          </a:p>
          <a:p>
            <a:pPr indent="0" lvl="0" marL="457200" rtl="0" algn="l">
              <a:spcBef>
                <a:spcPts val="600"/>
              </a:spcBef>
              <a:spcAft>
                <a:spcPts val="0"/>
              </a:spcAft>
              <a:buNone/>
            </a:pPr>
            <a:r>
              <a:t/>
            </a:r>
            <a:endParaRPr sz="1800">
              <a:latin typeface="Times New Roman"/>
              <a:ea typeface="Times New Roman"/>
              <a:cs typeface="Times New Roman"/>
              <a:sym typeface="Times New Roman"/>
            </a:endParaRPr>
          </a:p>
        </p:txBody>
      </p:sp>
      <p:pic>
        <p:nvPicPr>
          <p:cNvPr id="200" name="Google Shape;200;p25"/>
          <p:cNvPicPr preferRelativeResize="0"/>
          <p:nvPr/>
        </p:nvPicPr>
        <p:blipFill>
          <a:blip r:embed="rId5">
            <a:alphaModFix/>
          </a:blip>
          <a:stretch>
            <a:fillRect/>
          </a:stretch>
        </p:blipFill>
        <p:spPr>
          <a:xfrm>
            <a:off x="6103225" y="1326276"/>
            <a:ext cx="2513476" cy="2526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206" name="Google Shape;206;p26"/>
          <p:cNvPicPr preferRelativeResize="0"/>
          <p:nvPr/>
        </p:nvPicPr>
        <p:blipFill>
          <a:blip r:embed="rId3">
            <a:alphaModFix/>
          </a:blip>
          <a:stretch>
            <a:fillRect/>
          </a:stretch>
        </p:blipFill>
        <p:spPr>
          <a:xfrm>
            <a:off x="0" y="0"/>
            <a:ext cx="9144000" cy="51435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27"/>
          <p:cNvSpPr txBox="1"/>
          <p:nvPr>
            <p:ph idx="4294967295" type="ctrTitle"/>
          </p:nvPr>
        </p:nvSpPr>
        <p:spPr>
          <a:xfrm>
            <a:off x="685800" y="1341750"/>
            <a:ext cx="74283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 you for your attention</a:t>
            </a:r>
            <a:endParaRPr sz="7200"/>
          </a:p>
        </p:txBody>
      </p:sp>
      <p:sp>
        <p:nvSpPr>
          <p:cNvPr id="213" name="Google Shape;213;p27"/>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Any questions?</a:t>
            </a:r>
            <a:endParaRPr b="1" sz="1800">
              <a:latin typeface="Muli"/>
              <a:ea typeface="Muli"/>
              <a:cs typeface="Muli"/>
              <a:sym typeface="Muli"/>
            </a:endParaRPr>
          </a:p>
          <a:p>
            <a:pPr indent="0" lvl="0" marL="0" rtl="0" algn="l">
              <a:spcBef>
                <a:spcPts val="600"/>
              </a:spcBef>
              <a:spcAft>
                <a:spcPts val="0"/>
              </a:spcAft>
              <a:buNone/>
            </a:pPr>
            <a:r>
              <a:t/>
            </a:r>
            <a:endParaRPr sz="1800"/>
          </a:p>
        </p:txBody>
      </p:sp>
      <p:pic>
        <p:nvPicPr>
          <p:cNvPr id="214" name="Google Shape;214;p27"/>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215" name="Google Shape;215;p27"/>
          <p:cNvPicPr preferRelativeResize="0"/>
          <p:nvPr/>
        </p:nvPicPr>
        <p:blipFill>
          <a:blip r:embed="rId4">
            <a:alphaModFix/>
          </a:blip>
          <a:stretch>
            <a:fillRect/>
          </a:stretch>
        </p:blipFill>
        <p:spPr>
          <a:xfrm>
            <a:off x="4870721" y="2513850"/>
            <a:ext cx="1279700" cy="149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Appendix</a:t>
            </a:r>
            <a:endParaRPr/>
          </a:p>
        </p:txBody>
      </p:sp>
      <p:sp>
        <p:nvSpPr>
          <p:cNvPr id="221" name="Google Shape;221;p28"/>
          <p:cNvSpPr txBox="1"/>
          <p:nvPr>
            <p:ph idx="1" type="body"/>
          </p:nvPr>
        </p:nvSpPr>
        <p:spPr>
          <a:xfrm>
            <a:off x="351950" y="1352550"/>
            <a:ext cx="6014400" cy="3161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100" u="sng">
                <a:latin typeface="Arial"/>
                <a:ea typeface="Arial"/>
                <a:cs typeface="Arial"/>
                <a:sym typeface="Arial"/>
                <a:hlinkClick r:id="rId3"/>
              </a:rPr>
              <a:t>https://pbpython.com/visualization-tools-1.html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u="sng">
                <a:latin typeface="Arial"/>
                <a:ea typeface="Arial"/>
                <a:cs typeface="Arial"/>
                <a:sym typeface="Arial"/>
                <a:hlinkClick r:id="rId4"/>
              </a:rPr>
              <a:t>https://bokeh.pydata.org/en/latest/docs/releases.html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5"/>
              </a:rPr>
              <a:t>https://bokeh.pydata.org/en/latest/docs/installation.html</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u="sng">
                <a:latin typeface="Arial"/>
                <a:ea typeface="Arial"/>
                <a:cs typeface="Arial"/>
                <a:sym typeface="Arial"/>
                <a:hlinkClick r:id="rId6"/>
              </a:rPr>
              <a:t>https://github.com/bradtraversy/python_bokeh_chart</a:t>
            </a:r>
            <a:endParaRPr sz="1400">
              <a:solidFill>
                <a:srgbClr val="000000"/>
              </a:solidFill>
              <a:latin typeface="Arial"/>
              <a:ea typeface="Arial"/>
              <a:cs typeface="Arial"/>
              <a:sym typeface="Arial"/>
            </a:endParaRPr>
          </a:p>
          <a:p>
            <a:pPr indent="0" lvl="0" marL="0" rtl="0" algn="l">
              <a:spcBef>
                <a:spcPts val="600"/>
              </a:spcBef>
              <a:spcAft>
                <a:spcPts val="0"/>
              </a:spcAft>
              <a:buNone/>
            </a:pPr>
            <a:r>
              <a:rPr lang="en" sz="1100" u="sng">
                <a:latin typeface="Arial"/>
                <a:ea typeface="Arial"/>
                <a:cs typeface="Arial"/>
                <a:sym typeface="Arial"/>
                <a:hlinkClick r:id="rId7"/>
              </a:rPr>
              <a:t>https://bokeh.pydata.org/en/latest/docs/gallery.html#standalone-examples</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pic>
        <p:nvPicPr>
          <p:cNvPr id="222" name="Google Shape;222;p28"/>
          <p:cNvPicPr preferRelativeResize="0"/>
          <p:nvPr/>
        </p:nvPicPr>
        <p:blipFill>
          <a:blip r:embed="rId8">
            <a:alphaModFix/>
          </a:blip>
          <a:stretch>
            <a:fillRect/>
          </a:stretch>
        </p:blipFill>
        <p:spPr>
          <a:xfrm>
            <a:off x="3794175" y="703700"/>
            <a:ext cx="5282024" cy="39615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ctrTitle"/>
          </p:nvPr>
        </p:nvSpPr>
        <p:spPr>
          <a:xfrm>
            <a:off x="431400" y="1322625"/>
            <a:ext cx="5894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A Brief of History of Bokeh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3" name="Google Shape;113;p15"/>
          <p:cNvSpPr txBox="1"/>
          <p:nvPr>
            <p:ph idx="1" type="subTitle"/>
          </p:nvPr>
        </p:nvSpPr>
        <p:spPr>
          <a:xfrm>
            <a:off x="486375" y="2290498"/>
            <a:ext cx="4263900" cy="11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EEEEEE"/>
                </a:solidFill>
                <a:latin typeface="Lato"/>
                <a:ea typeface="Lato"/>
                <a:cs typeface="Lato"/>
                <a:sym typeface="Lato"/>
              </a:rPr>
              <a:t>First initial release: April 2013</a:t>
            </a:r>
            <a:endParaRPr sz="1400">
              <a:solidFill>
                <a:srgbClr val="EEEEEE"/>
              </a:solidFill>
              <a:latin typeface="Lato"/>
              <a:ea typeface="Lato"/>
              <a:cs typeface="Lato"/>
              <a:sym typeface="Lato"/>
            </a:endParaRPr>
          </a:p>
          <a:p>
            <a:pPr indent="0" lvl="0" marL="0" rtl="0" algn="l">
              <a:spcBef>
                <a:spcPts val="0"/>
              </a:spcBef>
              <a:spcAft>
                <a:spcPts val="0"/>
              </a:spcAft>
              <a:buNone/>
            </a:pPr>
            <a:r>
              <a:rPr lang="en" sz="1400">
                <a:solidFill>
                  <a:srgbClr val="EEEEEE"/>
                </a:solidFill>
                <a:latin typeface="Lato"/>
                <a:ea typeface="Lato"/>
                <a:cs typeface="Lato"/>
                <a:sym typeface="Lato"/>
              </a:rPr>
              <a:t>Current Version: 1.3.4 (Aug 2019). Updated regularly</a:t>
            </a:r>
            <a:endParaRPr sz="1400">
              <a:solidFill>
                <a:srgbClr val="EEEEEE"/>
              </a:solidFill>
              <a:latin typeface="Lato"/>
              <a:ea typeface="Lato"/>
              <a:cs typeface="Lato"/>
              <a:sym typeface="Lato"/>
            </a:endParaRPr>
          </a:p>
          <a:p>
            <a:pPr indent="0" lvl="0" marL="0" rtl="0" algn="l">
              <a:spcBef>
                <a:spcPts val="0"/>
              </a:spcBef>
              <a:spcAft>
                <a:spcPts val="0"/>
              </a:spcAft>
              <a:buNone/>
            </a:pPr>
            <a:r>
              <a:rPr lang="en" sz="1400">
                <a:solidFill>
                  <a:srgbClr val="EEEEEE"/>
                </a:solidFill>
                <a:latin typeface="Lato"/>
                <a:ea typeface="Lato"/>
                <a:cs typeface="Lato"/>
                <a:sym typeface="Lato"/>
              </a:rPr>
              <a:t>Current core team: Sarah Bird,  Bryan Van de Ven</a:t>
            </a:r>
            <a:endParaRPr sz="1400">
              <a:solidFill>
                <a:srgbClr val="EEEEEE"/>
              </a:solidFill>
              <a:latin typeface="Lato"/>
              <a:ea typeface="Lato"/>
              <a:cs typeface="Lato"/>
              <a:sym typeface="Lato"/>
            </a:endParaRPr>
          </a:p>
          <a:p>
            <a:pPr indent="0" lvl="0" marL="0" rtl="0" algn="l">
              <a:spcBef>
                <a:spcPts val="0"/>
              </a:spcBef>
              <a:spcAft>
                <a:spcPts val="0"/>
              </a:spcAft>
              <a:buNone/>
            </a:pPr>
            <a:r>
              <a:rPr lang="en" sz="1400">
                <a:solidFill>
                  <a:srgbClr val="EEEEEE"/>
                </a:solidFill>
                <a:latin typeface="Lato"/>
                <a:ea typeface="Lato"/>
                <a:cs typeface="Lato"/>
                <a:sym typeface="Lato"/>
              </a:rPr>
              <a:t>Currently a popular visualization tool for its benefíta</a:t>
            </a:r>
            <a:endParaRPr sz="1400">
              <a:solidFill>
                <a:srgbClr val="EEEEEE"/>
              </a:solidFill>
              <a:latin typeface="Lato"/>
              <a:ea typeface="Lato"/>
              <a:cs typeface="Lato"/>
              <a:sym typeface="Lato"/>
            </a:endParaRPr>
          </a:p>
          <a:p>
            <a:pPr indent="0" lvl="0" marL="0" rtl="0" algn="l">
              <a:spcBef>
                <a:spcPts val="0"/>
              </a:spcBef>
              <a:spcAft>
                <a:spcPts val="0"/>
              </a:spcAft>
              <a:buNone/>
            </a:pPr>
            <a:r>
              <a:t/>
            </a:r>
            <a:endParaRPr sz="1400">
              <a:solidFill>
                <a:srgbClr val="EEEEEE"/>
              </a:solidFill>
              <a:latin typeface="Lato"/>
              <a:ea typeface="Lato"/>
              <a:cs typeface="Lato"/>
              <a:sym typeface="Lato"/>
            </a:endParaRPr>
          </a:p>
        </p:txBody>
      </p:sp>
      <p:pic>
        <p:nvPicPr>
          <p:cNvPr id="114" name="Google Shape;114;p15"/>
          <p:cNvPicPr preferRelativeResize="0"/>
          <p:nvPr/>
        </p:nvPicPr>
        <p:blipFill rotWithShape="1">
          <a:blip r:embed="rId3">
            <a:alphaModFix/>
          </a:blip>
          <a:srcRect b="-31337" l="0" r="0" t="0"/>
          <a:stretch/>
        </p:blipFill>
        <p:spPr>
          <a:xfrm>
            <a:off x="5638600" y="1659550"/>
            <a:ext cx="2386075" cy="2524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Bokeh?</a:t>
            </a:r>
            <a:endParaRPr>
              <a:latin typeface="Times New Roman"/>
              <a:ea typeface="Times New Roman"/>
              <a:cs typeface="Times New Roman"/>
              <a:sym typeface="Times New Roman"/>
            </a:endParaRPr>
          </a:p>
        </p:txBody>
      </p:sp>
      <p:pic>
        <p:nvPicPr>
          <p:cNvPr id="120" name="Google Shape;120;p16"/>
          <p:cNvPicPr preferRelativeResize="0"/>
          <p:nvPr/>
        </p:nvPicPr>
        <p:blipFill rotWithShape="1">
          <a:blip r:embed="rId3">
            <a:alphaModFix/>
          </a:blip>
          <a:srcRect b="21162" l="-3180" r="3180" t="23396"/>
          <a:stretch/>
        </p:blipFill>
        <p:spPr>
          <a:xfrm>
            <a:off x="5021800" y="1040850"/>
            <a:ext cx="3676800" cy="3061800"/>
          </a:xfrm>
          <a:prstGeom prst="hexagon">
            <a:avLst>
              <a:gd fmla="val 25000" name="adj"/>
              <a:gd fmla="val 115470" name="vf"/>
            </a:avLst>
          </a:prstGeom>
          <a:noFill/>
          <a:ln>
            <a:noFill/>
          </a:ln>
          <a:effectLst>
            <a:outerShdw blurRad="257175" rotWithShape="0" algn="bl" dir="5400000" dist="57150">
              <a:srgbClr val="050060">
                <a:alpha val="50000"/>
              </a:srgbClr>
            </a:outerShdw>
          </a:effectLst>
        </p:spPr>
      </p:pic>
      <p:sp>
        <p:nvSpPr>
          <p:cNvPr id="121" name="Google Shape;121;p16"/>
          <p:cNvSpPr txBox="1"/>
          <p:nvPr/>
        </p:nvSpPr>
        <p:spPr>
          <a:xfrm>
            <a:off x="695625" y="1321375"/>
            <a:ext cx="3409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a:solidFill>
                  <a:srgbClr val="FFFFFF"/>
                </a:solidFill>
                <a:latin typeface="Lato"/>
                <a:ea typeface="Lato"/>
                <a:cs typeface="Lato"/>
                <a:sym typeface="Lato"/>
              </a:rPr>
              <a:t>   Bokeh is designed to target modern web       browsers for presentation  over large datasets</a:t>
            </a:r>
            <a:endParaRPr>
              <a:solidFill>
                <a:srgbClr val="FFFFFF"/>
              </a:solidFill>
              <a:latin typeface="Lato"/>
              <a:ea typeface="Lato"/>
              <a:cs typeface="Lato"/>
              <a:sym typeface="Lato"/>
            </a:endParaRPr>
          </a:p>
          <a:p>
            <a:pPr indent="0" lvl="0" marL="0" rtl="0" algn="l">
              <a:lnSpc>
                <a:spcPct val="115000"/>
              </a:lnSpc>
              <a:spcBef>
                <a:spcPts val="60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60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27" name="Google Shape;127;p1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28" name="Google Shape;128;p17"/>
          <p:cNvPicPr preferRelativeResize="0"/>
          <p:nvPr/>
        </p:nvPicPr>
        <p:blipFill>
          <a:blip r:embed="rId3">
            <a:alphaModFix/>
          </a:blip>
          <a:stretch>
            <a:fillRect/>
          </a:stretch>
        </p:blipFill>
        <p:spPr>
          <a:xfrm>
            <a:off x="1" y="0"/>
            <a:ext cx="9144001"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553025" y="45852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Bokeh vs. Other Interactive Tools</a:t>
            </a:r>
            <a:endParaRPr>
              <a:latin typeface="Times New Roman"/>
              <a:ea typeface="Times New Roman"/>
              <a:cs typeface="Times New Roman"/>
              <a:sym typeface="Times New Roman"/>
            </a:endParaRPr>
          </a:p>
        </p:txBody>
      </p:sp>
      <p:sp>
        <p:nvSpPr>
          <p:cNvPr id="134" name="Google Shape;134;p18"/>
          <p:cNvSpPr txBox="1"/>
          <p:nvPr/>
        </p:nvSpPr>
        <p:spPr>
          <a:xfrm>
            <a:off x="553025" y="1563450"/>
            <a:ext cx="3579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Interactive</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Char char="●"/>
            </a:pPr>
            <a:r>
              <a:rPr lang="en">
                <a:solidFill>
                  <a:srgbClr val="FFFFFF"/>
                </a:solidFill>
                <a:latin typeface="Lato"/>
                <a:ea typeface="Lato"/>
                <a:cs typeface="Lato"/>
                <a:sym typeface="Lato"/>
              </a:rPr>
              <a:t>Render its graphic using HTML and JavaScript -&gt; Set up and deploy your own visualization server directly and quickly. </a:t>
            </a:r>
            <a:r>
              <a:rPr b="1" lang="en" u="sng">
                <a:solidFill>
                  <a:srgbClr val="FFFFFF"/>
                </a:solidFill>
                <a:latin typeface="Lato"/>
                <a:ea typeface="Lato"/>
                <a:cs typeface="Lato"/>
                <a:sym typeface="Lato"/>
                <a:hlinkClick r:id="rId3"/>
              </a:rPr>
              <a:t>https://demo.bokeh.org/gapminder</a:t>
            </a:r>
            <a:endParaRPr b="1">
              <a:solidFill>
                <a:srgbClr val="FFFFFF"/>
              </a:solidFill>
              <a:latin typeface="Lato"/>
              <a:ea typeface="Lato"/>
              <a:cs typeface="Lato"/>
              <a:sym typeface="Lato"/>
            </a:endParaRPr>
          </a:p>
          <a:p>
            <a:pPr indent="0" lvl="0" marL="914400" rtl="0" algn="l">
              <a:lnSpc>
                <a:spcPct val="115000"/>
              </a:lnSpc>
              <a:spcBef>
                <a:spcPts val="90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0" name="Google Shape;140;p19"/>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pic>
        <p:nvPicPr>
          <p:cNvPr id="141" name="Google Shape;141;p19"/>
          <p:cNvPicPr preferRelativeResize="0"/>
          <p:nvPr/>
        </p:nvPicPr>
        <p:blipFill>
          <a:blip r:embed="rId3">
            <a:alphaModFix/>
          </a:blip>
          <a:stretch>
            <a:fillRect/>
          </a:stretch>
        </p:blipFill>
        <p:spPr>
          <a:xfrm>
            <a:off x="0" y="-41250"/>
            <a:ext cx="9186775" cy="522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Bokeh Server</a:t>
            </a:r>
            <a:endParaRPr>
              <a:latin typeface="Times New Roman"/>
              <a:ea typeface="Times New Roman"/>
              <a:cs typeface="Times New Roman"/>
              <a:sym typeface="Times New Roman"/>
            </a:endParaRPr>
          </a:p>
        </p:txBody>
      </p:sp>
      <p:sp>
        <p:nvSpPr>
          <p:cNvPr id="147" name="Google Shape;147;p20"/>
          <p:cNvSpPr txBox="1"/>
          <p:nvPr>
            <p:ph idx="1" type="body"/>
          </p:nvPr>
        </p:nvSpPr>
        <p:spPr>
          <a:xfrm>
            <a:off x="580550" y="1352550"/>
            <a:ext cx="38820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800">
              <a:latin typeface="Times New Roman"/>
              <a:ea typeface="Times New Roman"/>
              <a:cs typeface="Times New Roman"/>
              <a:sym typeface="Times New Roman"/>
            </a:endParaRPr>
          </a:p>
          <a:p>
            <a:pPr indent="0" lvl="0" marL="0" rtl="0" algn="l">
              <a:spcBef>
                <a:spcPts val="600"/>
              </a:spcBef>
              <a:spcAft>
                <a:spcPts val="0"/>
              </a:spcAft>
              <a:buNone/>
            </a:pPr>
            <a:r>
              <a:rPr lang="en" sz="1800">
                <a:latin typeface="Times New Roman"/>
                <a:ea typeface="Times New Roman"/>
                <a:cs typeface="Times New Roman"/>
                <a:sym typeface="Times New Roman"/>
              </a:rPr>
              <a:t>Standalone Examples:</a:t>
            </a:r>
            <a:endParaRPr sz="18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p:txBody>
      </p:sp>
      <p:pic>
        <p:nvPicPr>
          <p:cNvPr id="148" name="Google Shape;148;p20"/>
          <p:cNvPicPr preferRelativeResize="0"/>
          <p:nvPr/>
        </p:nvPicPr>
        <p:blipFill>
          <a:blip r:embed="rId3">
            <a:alphaModFix/>
          </a:blip>
          <a:stretch>
            <a:fillRect/>
          </a:stretch>
        </p:blipFill>
        <p:spPr>
          <a:xfrm>
            <a:off x="446400" y="1087475"/>
            <a:ext cx="7550775" cy="337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84275" y="13362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Models and Primitives</a:t>
            </a:r>
            <a:endParaRPr/>
          </a:p>
        </p:txBody>
      </p:sp>
      <p:pic>
        <p:nvPicPr>
          <p:cNvPr id="154" name="Google Shape;154;p21"/>
          <p:cNvPicPr preferRelativeResize="0"/>
          <p:nvPr/>
        </p:nvPicPr>
        <p:blipFill>
          <a:blip r:embed="rId3">
            <a:alphaModFix/>
          </a:blip>
          <a:stretch>
            <a:fillRect/>
          </a:stretch>
        </p:blipFill>
        <p:spPr>
          <a:xfrm>
            <a:off x="441125" y="1032275"/>
            <a:ext cx="5334999" cy="327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60" name="Google Shape;160;p22"/>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17500" lvl="0" marL="457200" rtl="0" algn="l">
              <a:lnSpc>
                <a:spcPct val="200000"/>
              </a:lnSpc>
              <a:spcBef>
                <a:spcPts val="600"/>
              </a:spcBef>
              <a:spcAft>
                <a:spcPts val="0"/>
              </a:spcAft>
              <a:buSzPts val="1400"/>
              <a:buFont typeface="Times New Roman"/>
              <a:buChar char="⬡"/>
            </a:pPr>
            <a:r>
              <a:rPr lang="en" sz="1400">
                <a:latin typeface="Times New Roman"/>
                <a:ea typeface="Times New Roman"/>
                <a:cs typeface="Times New Roman"/>
                <a:sym typeface="Times New Roman"/>
              </a:rPr>
              <a:t>Bokeh Works Great in Jupyter Notebooks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Themes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Ease of Integration with Pandas (</a:t>
            </a:r>
            <a:r>
              <a:rPr lang="en" sz="1400" u="sng">
                <a:solidFill>
                  <a:schemeClr val="hlink"/>
                </a:solidFill>
                <a:latin typeface="Times New Roman"/>
                <a:ea typeface="Times New Roman"/>
                <a:cs typeface="Times New Roman"/>
                <a:sym typeface="Times New Roman"/>
                <a:hlinkClick r:id="rId3"/>
              </a:rPr>
              <a:t>ColumnDataSource</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Exporting to HTML is a Breeze</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Intelligent Suggestions on Errors</a:t>
            </a:r>
            <a:endParaRPr sz="1400">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Easy Interactivity (</a:t>
            </a:r>
            <a:r>
              <a:rPr lang="en" sz="1400" u="sng">
                <a:solidFill>
                  <a:schemeClr val="hlink"/>
                </a:solidFill>
                <a:latin typeface="Times New Roman"/>
                <a:ea typeface="Times New Roman"/>
                <a:cs typeface="Times New Roman"/>
                <a:sym typeface="Times New Roman"/>
                <a:hlinkClick r:id="rId4"/>
              </a:rPr>
              <a:t>HoverTool</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400">
              <a:latin typeface="Times New Roman"/>
              <a:ea typeface="Times New Roman"/>
              <a:cs typeface="Times New Roman"/>
              <a:sym typeface="Times New Roman"/>
            </a:endParaRPr>
          </a:p>
        </p:txBody>
      </p:sp>
      <p:sp>
        <p:nvSpPr>
          <p:cNvPr id="161" name="Google Shape;161;p22"/>
          <p:cNvSpPr txBox="1"/>
          <p:nvPr/>
        </p:nvSpPr>
        <p:spPr>
          <a:xfrm>
            <a:off x="447275" y="426950"/>
            <a:ext cx="7146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Times New Roman"/>
                <a:ea typeface="Times New Roman"/>
                <a:cs typeface="Times New Roman"/>
                <a:sym typeface="Times New Roman"/>
              </a:rPr>
              <a:t>Other Advantages</a:t>
            </a:r>
            <a:endParaRPr/>
          </a:p>
        </p:txBody>
      </p:sp>
      <p:pic>
        <p:nvPicPr>
          <p:cNvPr id="162" name="Google Shape;162;p22"/>
          <p:cNvPicPr preferRelativeResize="0"/>
          <p:nvPr/>
        </p:nvPicPr>
        <p:blipFill>
          <a:blip r:embed="rId5">
            <a:alphaModFix/>
          </a:blip>
          <a:stretch>
            <a:fillRect/>
          </a:stretch>
        </p:blipFill>
        <p:spPr>
          <a:xfrm>
            <a:off x="5659700" y="1597675"/>
            <a:ext cx="2983225" cy="234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